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ed4322a71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ed4322a71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f89c908d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f89c908d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f89c908d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f89c908d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f89c908d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f89c908d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ed4322a71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ed4322a71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ed4322a71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ed4322a71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ed4322a71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ed4322a71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ed4322a7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ed4322a7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ed4322a71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ed4322a71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f89c908d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f89c908d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4ed4322a7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4ed4322a7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ed4322a71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ed4322a71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f89c908d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f89c908d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f89c908d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f89c908d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ed4322a71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ed4322a71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ed4322a7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ed4322a7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ed4322a71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ed4322a71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ed4322a7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ed4322a7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ed4322a7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ed4322a7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4ed4322a7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ed4322a7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f89c908d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f89c908d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f89c908d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f89c908d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f89c908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f89c908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f89c908d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f89c908d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s-dl.blogspot.com/2018/04/2018-04-24-why-we-need-multiple-web.html" TargetMode="External"/><Relationship Id="rId4" Type="http://schemas.openxmlformats.org/officeDocument/2006/relationships/hyperlink" Target="https://ws-dl.blogspot.com/2018/04/2018-04-24-why-we-need-multiple-web.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blog.reidreport.com/robots.txt" TargetMode="External"/><Relationship Id="rId4" Type="http://schemas.openxmlformats.org/officeDocument/2006/relationships/hyperlink" Target="https://ws-dl.blogspot.com/2018/04/2018-04-24-why-we-need-multiple-web.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twitter.com/Jamie_Maz" TargetMode="External"/><Relationship Id="rId4" Type="http://schemas.openxmlformats.org/officeDocument/2006/relationships/hyperlink" Target="https://ws-dl.blogspot.com/2018/04/2018-04-24-why-we-need-multiple-web.html" TargetMode="External"/><Relationship Id="rId5" Type="http://schemas.openxmlformats.org/officeDocument/2006/relationships/hyperlink" Target="http://webarchive.loc.gov/all/20060125004941/http://blog.reidreport.com/" TargetMode="External"/><Relationship Id="rId6" Type="http://schemas.openxmlformats.org/officeDocument/2006/relationships/image" Target="../media/image9.png"/><Relationship Id="rId7"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twitter.com/Jamie_Maz" TargetMode="External"/><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hyperlink" Target="https://ws-dl.blogspot.com/2018/04/2018-04-24-why-we-need-multiple-web.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mediaite.com/online/exclusive-joy-reid-claims-newly-discovered-homophobic-posts-from-her-blog-were-fabricated/" TargetMode="Externa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memgator.cs.odu.edu/timemap/link/http://blog.reidreport.com/" TargetMode="External"/><Relationship Id="rId4" Type="http://schemas.openxmlformats.org/officeDocument/2006/relationships/hyperlink" Target="https://ws-dl.blogspot.com/2018/04/2018-04-24-why-we-need-multiple-web.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hyperlink" Target="http://webarchive.loc.gov/all/20061010125903/http://blog.reidreport.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mediaite.com/online/exclusive-joy-reid-claims-newly-discovered-homophobic-posts-from-her-blog-were-fabricated/"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equivalentideas.com/journal/approaching-principles-for-independent-archiv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twitter.com/Jamie_Maz" TargetMode="External"/><Relationship Id="rId4" Type="http://schemas.openxmlformats.org/officeDocument/2006/relationships/hyperlink" Target="https://ws-dl.blogspot.com/2018/04/2018-04-24-why-we-need-multiple-web.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s-dl.blogspot.com/2018/04/2018-04-24-why-we-need-multiple-web.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ww.smashcompany.com/philosophy/joy-reid-and-why-we-need-multiple-web-archives" TargetMode="External"/><Relationship Id="rId4" Type="http://schemas.openxmlformats.org/officeDocument/2006/relationships/hyperlink" Target="https://ws-dl.blogspot.com/2018/04/2018-04-24-why-we-need-multiple-web.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hyperlink" Target="https://www.slideshare.net/phonedude/we-need-multiple-independent-web-archiv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en.wikipedia.org/wiki/List_of_Web_archiving_initiatives" TargetMode="External"/><Relationship Id="rId4" Type="http://schemas.openxmlformats.org/officeDocument/2006/relationships/hyperlink" Target="https://www.slideshare.net/phonedude/we-need-multiple-independent-web-archives" TargetMode="External"/><Relationship Id="rId5" Type="http://schemas.openxmlformats.org/officeDocument/2006/relationships/image" Target="../media/image17.png"/><Relationship Id="rId6"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equivalentideas.com/journal/approaching-principles-for-independent-archives/" TargetMode="External"/><Relationship Id="rId4" Type="http://schemas.openxmlformats.org/officeDocument/2006/relationships/hyperlink" Target="https://www.slideshare.net/phonedude/we-need-multiple-independent-web-archiv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engadget.com/2016/11/29/the-internet-archive-doesnt-feel-safe-in-trumps-america/"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n.wikipedia.org/wiki/The_Reid_Report" TargetMode="External"/><Relationship Id="rId4" Type="http://schemas.openxmlformats.org/officeDocument/2006/relationships/hyperlink" Target="https://en.wikipedia.org/wiki/Joy_Reid" TargetMode="External"/><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s-dl.blogspot.com/2018/04/2018-04-24-why-we-need-multiple-web.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blog.archive.org/2018/04/24/addressing-recent-claims-of-manipulated-blog-posts-in-the-wayback-machin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s-dl.blogspot.com/2018/04/2018-04-24-why-we-need-multiple-web.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14250"/>
            <a:ext cx="8520600" cy="2052600"/>
          </a:xfrm>
          <a:prstGeom prst="rect">
            <a:avLst/>
          </a:prstGeom>
        </p:spPr>
        <p:txBody>
          <a:bodyPr anchorCtr="0" anchor="b" bIns="91425" lIns="91425" spcFirstLastPara="1" rIns="91425" wrap="square" tIns="91425">
            <a:noAutofit/>
          </a:bodyPr>
          <a:lstStyle/>
          <a:p>
            <a:pPr indent="0" lvl="0" marL="457200" rtl="0" algn="l">
              <a:lnSpc>
                <a:spcPct val="150000"/>
              </a:lnSpc>
              <a:spcBef>
                <a:spcPts val="0"/>
              </a:spcBef>
              <a:spcAft>
                <a:spcPts val="0"/>
              </a:spcAft>
              <a:buNone/>
            </a:pPr>
            <a:r>
              <a:rPr b="1" lang="en" sz="3500">
                <a:solidFill>
                  <a:srgbClr val="980000"/>
                </a:solidFill>
                <a:highlight>
                  <a:srgbClr val="FBFAF7"/>
                </a:highlight>
                <a:uFill>
                  <a:noFill/>
                </a:uFill>
                <a:hlinkClick r:id="rId3"/>
              </a:rPr>
              <a:t>Why we need multiple web archives</a:t>
            </a:r>
            <a:r>
              <a:rPr b="1" lang="en" sz="3500">
                <a:solidFill>
                  <a:srgbClr val="980000"/>
                </a:solidFill>
              </a:rPr>
              <a:t>:</a:t>
            </a:r>
            <a:endParaRPr b="1" sz="3500">
              <a:solidFill>
                <a:srgbClr val="980000"/>
              </a:solidFill>
            </a:endParaRPr>
          </a:p>
          <a:p>
            <a:pPr indent="457200" lvl="0" marL="457200" rtl="0" algn="l">
              <a:lnSpc>
                <a:spcPct val="150000"/>
              </a:lnSpc>
              <a:spcBef>
                <a:spcPts val="0"/>
              </a:spcBef>
              <a:spcAft>
                <a:spcPts val="0"/>
              </a:spcAft>
              <a:buNone/>
            </a:pPr>
            <a:r>
              <a:rPr b="1" lang="en" sz="3500">
                <a:solidFill>
                  <a:srgbClr val="980000"/>
                </a:solidFill>
              </a:rPr>
              <a:t>T</a:t>
            </a:r>
            <a:r>
              <a:rPr b="1" lang="en" sz="3500">
                <a:solidFill>
                  <a:srgbClr val="980000"/>
                </a:solidFill>
                <a:highlight>
                  <a:srgbClr val="FBFAF7"/>
                </a:highlight>
                <a:uFill>
                  <a:noFill/>
                </a:uFill>
                <a:hlinkClick r:id="rId4"/>
              </a:rPr>
              <a:t>he case of blog.reidreport.com</a:t>
            </a:r>
            <a:endParaRPr b="1" sz="3500">
              <a:solidFill>
                <a:srgbClr val="980000"/>
              </a:solidFill>
            </a:endParaRPr>
          </a:p>
        </p:txBody>
      </p:sp>
      <p:sp>
        <p:nvSpPr>
          <p:cNvPr id="55" name="Google Shape;55;p13"/>
          <p:cNvSpPr txBox="1"/>
          <p:nvPr>
            <p:ph idx="1" type="subTitle"/>
          </p:nvPr>
        </p:nvSpPr>
        <p:spPr>
          <a:xfrm>
            <a:off x="311700" y="3618425"/>
            <a:ext cx="85206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Puneeth Bikkasandra</a:t>
            </a:r>
            <a:endParaRPr/>
          </a:p>
          <a:p>
            <a:pPr indent="0" lvl="0" marL="0" rtl="0" algn="ctr">
              <a:spcBef>
                <a:spcPts val="0"/>
              </a:spcBef>
              <a:spcAft>
                <a:spcPts val="0"/>
              </a:spcAft>
              <a:buNone/>
            </a:pPr>
            <a:r>
              <a:rPr lang="en" sz="2000"/>
              <a:t>Old Dominion University</a:t>
            </a:r>
            <a:endParaRPr sz="2000"/>
          </a:p>
        </p:txBody>
      </p:sp>
      <p:sp>
        <p:nvSpPr>
          <p:cNvPr id="56" name="Google Shape;56;p13"/>
          <p:cNvSpPr txBox="1"/>
          <p:nvPr/>
        </p:nvSpPr>
        <p:spPr>
          <a:xfrm>
            <a:off x="1206375" y="3572575"/>
            <a:ext cx="6317100" cy="9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1336700" y="3572575"/>
            <a:ext cx="6317100" cy="1170900"/>
          </a:xfrm>
          <a:prstGeom prst="rect">
            <a:avLst/>
          </a:prstGeom>
          <a:noFill/>
          <a:ln>
            <a:noFill/>
          </a:ln>
        </p:spPr>
        <p:txBody>
          <a:bodyPr anchorCtr="0" anchor="t" bIns="91425" lIns="91425" spcFirstLastPara="1" rIns="91425" wrap="square" tIns="91425">
            <a:noAutofit/>
          </a:bodyPr>
          <a:lstStyle/>
          <a:p>
            <a:pPr indent="457200" lvl="0" marL="1828800" rtl="0" algn="l">
              <a:spcBef>
                <a:spcPts val="0"/>
              </a:spcBef>
              <a:spcAft>
                <a:spcPts val="0"/>
              </a:spcAft>
              <a:buNone/>
            </a:pPr>
            <a:r>
              <a:t/>
            </a:r>
            <a:endParaRPr sz="2500"/>
          </a:p>
        </p:txBody>
      </p:sp>
      <p:sp>
        <p:nvSpPr>
          <p:cNvPr id="58" name="Google Shape;58;p13"/>
          <p:cNvSpPr txBox="1"/>
          <p:nvPr/>
        </p:nvSpPr>
        <p:spPr>
          <a:xfrm>
            <a:off x="1612150" y="2541775"/>
            <a:ext cx="5307900" cy="62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rPr lang="en" sz="2500">
                <a:solidFill>
                  <a:srgbClr val="434343"/>
                </a:solidFill>
              </a:rPr>
              <a:t>02-13-2019</a:t>
            </a:r>
            <a:endParaRPr sz="25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23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FFFFFF"/>
                </a:highlight>
                <a:latin typeface="Verdana"/>
                <a:ea typeface="Verdana"/>
                <a:cs typeface="Verdana"/>
                <a:sym typeface="Verdana"/>
              </a:rPr>
              <a:t>robots.txt presence?</a:t>
            </a:r>
            <a:endParaRPr b="1"/>
          </a:p>
        </p:txBody>
      </p:sp>
      <p:sp>
        <p:nvSpPr>
          <p:cNvPr id="121" name="Google Shape;121;p22"/>
          <p:cNvSpPr txBox="1"/>
          <p:nvPr>
            <p:ph idx="1" type="body"/>
          </p:nvPr>
        </p:nvSpPr>
        <p:spPr>
          <a:xfrm>
            <a:off x="311700" y="948800"/>
            <a:ext cx="8520600" cy="344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 present the blog is not accessible.</a:t>
            </a:r>
            <a:endParaRPr/>
          </a:p>
          <a:p>
            <a:pPr indent="0" lvl="0" marL="1371600" rtl="0" algn="l">
              <a:lnSpc>
                <a:spcPct val="100000"/>
              </a:lnSpc>
              <a:spcBef>
                <a:spcPts val="1600"/>
              </a:spcBef>
              <a:spcAft>
                <a:spcPts val="0"/>
              </a:spcAft>
              <a:buClr>
                <a:srgbClr val="000000"/>
              </a:buClr>
              <a:buSzPts val="1100"/>
              <a:buFont typeface="Arial"/>
              <a:buNone/>
            </a:pPr>
            <a:r>
              <a:rPr b="1" lang="en">
                <a:latin typeface="Courier New"/>
                <a:ea typeface="Courier New"/>
                <a:cs typeface="Courier New"/>
                <a:sym typeface="Courier New"/>
              </a:rPr>
              <a:t>curl -i </a:t>
            </a:r>
            <a:r>
              <a:rPr b="1" lang="en">
                <a:solidFill>
                  <a:srgbClr val="666666"/>
                </a:solidFill>
                <a:uFill>
                  <a:noFill/>
                </a:uFill>
                <a:latin typeface="Courier New"/>
                <a:ea typeface="Courier New"/>
                <a:cs typeface="Courier New"/>
                <a:sym typeface="Courier New"/>
                <a:hlinkClick r:id="rId3"/>
              </a:rPr>
              <a:t>http://blog.reidreport.com/robots.txt</a:t>
            </a:r>
            <a:endParaRPr b="1">
              <a:solidFill>
                <a:srgbClr val="666666"/>
              </a:solidFill>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HTTP/1.1 404 Not Found</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Server: nginx/1.14.1</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Date: Mon, 11 Feb 2019 12:10:46 GMT</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Content-Type: text/html</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Transfer-Encoding: chunked</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Connection: keep-alive</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Vary: Accept-Encoding</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X-Endurance-Cache-Level: 2</a:t>
            </a:r>
            <a:endParaRPr b="1">
              <a:latin typeface="Courier New"/>
              <a:ea typeface="Courier New"/>
              <a:cs typeface="Courier New"/>
              <a:sym typeface="Courier New"/>
            </a:endParaRPr>
          </a:p>
          <a:p>
            <a:pPr indent="0" lvl="0" marL="457200" rtl="0" algn="l">
              <a:spcBef>
                <a:spcPts val="0"/>
              </a:spcBef>
              <a:spcAft>
                <a:spcPts val="1600"/>
              </a:spcAft>
              <a:buNone/>
            </a:pPr>
            <a:r>
              <a:t/>
            </a:r>
            <a:endParaRPr/>
          </a:p>
        </p:txBody>
      </p:sp>
      <p:sp>
        <p:nvSpPr>
          <p:cNvPr id="122" name="Google Shape;122;p22"/>
          <p:cNvSpPr txBox="1"/>
          <p:nvPr/>
        </p:nvSpPr>
        <p:spPr>
          <a:xfrm>
            <a:off x="118575" y="4663825"/>
            <a:ext cx="8932500" cy="4245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 u="sng">
                <a:solidFill>
                  <a:schemeClr val="hlink"/>
                </a:solidFill>
                <a:hlinkClick r:id="rId4"/>
              </a:rPr>
              <a:t>https://ws-dl.blogspot.com/2018/04/2018-04-24-why-we-need-multiple-web.html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11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Blog is no more found on Wayback Machine!</a:t>
            </a:r>
            <a:endParaRPr/>
          </a:p>
        </p:txBody>
      </p:sp>
      <p:sp>
        <p:nvSpPr>
          <p:cNvPr id="128" name="Google Shape;128;p23"/>
          <p:cNvSpPr txBox="1"/>
          <p:nvPr>
            <p:ph idx="1" type="body"/>
          </p:nvPr>
        </p:nvSpPr>
        <p:spPr>
          <a:xfrm>
            <a:off x="311700" y="774025"/>
            <a:ext cx="4009200" cy="37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lnSpc>
                <a:spcPct val="150000"/>
              </a:lnSpc>
              <a:spcBef>
                <a:spcPts val="1600"/>
              </a:spcBef>
              <a:spcAft>
                <a:spcPts val="0"/>
              </a:spcAft>
              <a:buSzPts val="1800"/>
              <a:buChar char="●"/>
            </a:pPr>
            <a:r>
              <a:rPr lang="en"/>
              <a:t>Following the robots.txt exclusion,the blog is not found on the Internet Archive.</a:t>
            </a:r>
            <a:endParaRPr/>
          </a:p>
          <a:p>
            <a:pPr indent="0" lvl="0" marL="45720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Char char="●"/>
            </a:pPr>
            <a:r>
              <a:rPr lang="en"/>
              <a:t>But, what if we had multiple </a:t>
            </a:r>
            <a:endParaRPr/>
          </a:p>
          <a:p>
            <a:pPr indent="0" lvl="0" marL="457200" rtl="0" algn="l">
              <a:lnSpc>
                <a:spcPct val="150000"/>
              </a:lnSpc>
              <a:spcBef>
                <a:spcPts val="0"/>
              </a:spcBef>
              <a:spcAft>
                <a:spcPts val="0"/>
              </a:spcAft>
              <a:buNone/>
            </a:pPr>
            <a:r>
              <a:rPr lang="en"/>
              <a:t>archiving platforms?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p:txBody>
      </p:sp>
      <p:pic>
        <p:nvPicPr>
          <p:cNvPr id="129" name="Google Shape;129;p23"/>
          <p:cNvPicPr preferRelativeResize="0"/>
          <p:nvPr/>
        </p:nvPicPr>
        <p:blipFill>
          <a:blip r:embed="rId3">
            <a:alphaModFix/>
          </a:blip>
          <a:stretch>
            <a:fillRect/>
          </a:stretch>
        </p:blipFill>
        <p:spPr>
          <a:xfrm>
            <a:off x="4441500" y="688700"/>
            <a:ext cx="4486928" cy="3880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234925" y="-104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Meanwhile</a:t>
            </a:r>
            <a:r>
              <a:rPr lang="en"/>
              <a:t> </a:t>
            </a:r>
            <a:r>
              <a:rPr i="1" lang="en" sz="2000">
                <a:solidFill>
                  <a:srgbClr val="336699"/>
                </a:solidFill>
                <a:highlight>
                  <a:srgbClr val="FFFFFF"/>
                </a:highlight>
                <a:uFill>
                  <a:noFill/>
                </a:uFill>
                <a:latin typeface="Verdana"/>
                <a:ea typeface="Verdana"/>
                <a:cs typeface="Verdana"/>
                <a:sym typeface="Verdana"/>
                <a:hlinkClick r:id="rId3"/>
              </a:rPr>
              <a:t>@Jamie_Maz</a:t>
            </a:r>
            <a:r>
              <a:rPr lang="en" sz="2000"/>
              <a:t> claims evidence of original blog.. </a:t>
            </a:r>
            <a:endParaRPr sz="2000"/>
          </a:p>
        </p:txBody>
      </p:sp>
      <p:sp>
        <p:nvSpPr>
          <p:cNvPr id="135" name="Google Shape;135;p24"/>
          <p:cNvSpPr txBox="1"/>
          <p:nvPr/>
        </p:nvSpPr>
        <p:spPr>
          <a:xfrm>
            <a:off x="311700" y="4499700"/>
            <a:ext cx="8520600" cy="6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4"/>
              </a:rPr>
              <a:t>https://ws-dl.blogspot.com/2018/04/2018-04-24-why-we-need-multiple-web.html</a:t>
            </a:r>
            <a:endParaRPr sz="1200"/>
          </a:p>
          <a:p>
            <a:pPr indent="0" lvl="0" marL="0" rtl="0" algn="ctr">
              <a:spcBef>
                <a:spcPts val="0"/>
              </a:spcBef>
              <a:spcAft>
                <a:spcPts val="0"/>
              </a:spcAft>
              <a:buNone/>
            </a:pPr>
            <a:r>
              <a:rPr lang="en" sz="1200" u="sng">
                <a:solidFill>
                  <a:schemeClr val="hlink"/>
                </a:solidFill>
                <a:hlinkClick r:id="rId5"/>
              </a:rPr>
              <a:t>http://webarchive.loc.gov/all/20060125004941/http://blog.reidreport.com/</a:t>
            </a:r>
            <a:endParaRPr sz="1200"/>
          </a:p>
        </p:txBody>
      </p:sp>
      <p:pic>
        <p:nvPicPr>
          <p:cNvPr id="136" name="Google Shape;136;p24"/>
          <p:cNvPicPr preferRelativeResize="0"/>
          <p:nvPr/>
        </p:nvPicPr>
        <p:blipFill>
          <a:blip r:embed="rId6">
            <a:alphaModFix/>
          </a:blip>
          <a:stretch>
            <a:fillRect/>
          </a:stretch>
        </p:blipFill>
        <p:spPr>
          <a:xfrm>
            <a:off x="311700" y="468275"/>
            <a:ext cx="4223401" cy="4031425"/>
          </a:xfrm>
          <a:prstGeom prst="rect">
            <a:avLst/>
          </a:prstGeom>
          <a:noFill/>
          <a:ln>
            <a:noFill/>
          </a:ln>
        </p:spPr>
      </p:pic>
      <p:pic>
        <p:nvPicPr>
          <p:cNvPr id="137" name="Google Shape;137;p24"/>
          <p:cNvPicPr preferRelativeResize="0"/>
          <p:nvPr/>
        </p:nvPicPr>
        <p:blipFill>
          <a:blip r:embed="rId7">
            <a:alphaModFix/>
          </a:blip>
          <a:stretch>
            <a:fillRect/>
          </a:stretch>
        </p:blipFill>
        <p:spPr>
          <a:xfrm>
            <a:off x="4535457" y="468275"/>
            <a:ext cx="4021995" cy="4031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256850" y="94075"/>
            <a:ext cx="8520600" cy="4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36699"/>
                </a:solidFill>
                <a:highlight>
                  <a:srgbClr val="FFFFFF"/>
                </a:highlight>
                <a:uFill>
                  <a:noFill/>
                </a:uFill>
                <a:latin typeface="Verdana"/>
                <a:ea typeface="Verdana"/>
                <a:cs typeface="Verdana"/>
                <a:sym typeface="Verdana"/>
                <a:hlinkClick r:id="rId3"/>
              </a:rPr>
              <a:t>@Jamie_Maz</a:t>
            </a:r>
            <a:r>
              <a:rPr lang="en" sz="2000"/>
              <a:t> : Original Comments</a:t>
            </a:r>
            <a:endParaRPr sz="2000"/>
          </a:p>
        </p:txBody>
      </p:sp>
      <p:sp>
        <p:nvSpPr>
          <p:cNvPr id="143" name="Google Shape;143;p25"/>
          <p:cNvSpPr txBox="1"/>
          <p:nvPr>
            <p:ph idx="1" type="body"/>
          </p:nvPr>
        </p:nvSpPr>
        <p:spPr>
          <a:xfrm>
            <a:off x="311700" y="734775"/>
            <a:ext cx="4214100" cy="40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5"/>
          <p:cNvPicPr preferRelativeResize="0"/>
          <p:nvPr/>
        </p:nvPicPr>
        <p:blipFill>
          <a:blip r:embed="rId4">
            <a:alphaModFix/>
          </a:blip>
          <a:stretch>
            <a:fillRect/>
          </a:stretch>
        </p:blipFill>
        <p:spPr>
          <a:xfrm>
            <a:off x="4482825" y="570275"/>
            <a:ext cx="4213974" cy="4220575"/>
          </a:xfrm>
          <a:prstGeom prst="rect">
            <a:avLst/>
          </a:prstGeom>
          <a:noFill/>
          <a:ln>
            <a:noFill/>
          </a:ln>
        </p:spPr>
      </p:pic>
      <p:pic>
        <p:nvPicPr>
          <p:cNvPr id="145" name="Google Shape;145;p25"/>
          <p:cNvPicPr preferRelativeResize="0"/>
          <p:nvPr/>
        </p:nvPicPr>
        <p:blipFill>
          <a:blip r:embed="rId5">
            <a:alphaModFix/>
          </a:blip>
          <a:stretch>
            <a:fillRect/>
          </a:stretch>
        </p:blipFill>
        <p:spPr>
          <a:xfrm>
            <a:off x="256850" y="602702"/>
            <a:ext cx="4158824" cy="4155597"/>
          </a:xfrm>
          <a:prstGeom prst="rect">
            <a:avLst/>
          </a:prstGeom>
          <a:noFill/>
          <a:ln>
            <a:noFill/>
          </a:ln>
        </p:spPr>
      </p:pic>
      <p:sp>
        <p:nvSpPr>
          <p:cNvPr id="146" name="Google Shape;146;p25"/>
          <p:cNvSpPr txBox="1"/>
          <p:nvPr/>
        </p:nvSpPr>
        <p:spPr>
          <a:xfrm>
            <a:off x="311700" y="4772400"/>
            <a:ext cx="87798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6"/>
              </a:rPr>
              <a:t>https://ws-dl.blogspot.com/2018/04/2018-04-24-why-we-need-multiple-web.html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nvSpPr>
        <p:spPr>
          <a:xfrm>
            <a:off x="174775" y="4568850"/>
            <a:ext cx="87387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https://www.mediaite.com/online/exclusive-joy-reid-claims-newly-discovered-homophobic-posts-from-her-blog-were-fabricated/</a:t>
            </a:r>
            <a:endParaRPr sz="1200"/>
          </a:p>
        </p:txBody>
      </p:sp>
      <p:pic>
        <p:nvPicPr>
          <p:cNvPr id="152" name="Google Shape;152;p26"/>
          <p:cNvPicPr preferRelativeResize="0"/>
          <p:nvPr/>
        </p:nvPicPr>
        <p:blipFill>
          <a:blip r:embed="rId4">
            <a:alphaModFix/>
          </a:blip>
          <a:stretch>
            <a:fillRect/>
          </a:stretch>
        </p:blipFill>
        <p:spPr>
          <a:xfrm>
            <a:off x="311700" y="403750"/>
            <a:ext cx="8264450" cy="4165100"/>
          </a:xfrm>
          <a:prstGeom prst="rect">
            <a:avLst/>
          </a:prstGeom>
          <a:noFill/>
          <a:ln>
            <a:noFill/>
          </a:ln>
        </p:spPr>
      </p:pic>
      <p:sp>
        <p:nvSpPr>
          <p:cNvPr id="153" name="Google Shape;153;p26"/>
          <p:cNvSpPr txBox="1"/>
          <p:nvPr/>
        </p:nvSpPr>
        <p:spPr>
          <a:xfrm>
            <a:off x="394800" y="0"/>
            <a:ext cx="80388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rPr>
              <a:t>Joy Reid </a:t>
            </a:r>
            <a:r>
              <a:rPr b="1" lang="en" sz="1800">
                <a:solidFill>
                  <a:srgbClr val="980000"/>
                </a:solidFill>
              </a:rPr>
              <a:t>Apologizes</a:t>
            </a:r>
            <a:r>
              <a:rPr b="1" lang="en" sz="1800">
                <a:solidFill>
                  <a:srgbClr val="980000"/>
                </a:solidFill>
              </a:rPr>
              <a:t>!!</a:t>
            </a:r>
            <a:endParaRPr b="1" sz="1800">
              <a:solidFill>
                <a:srgbClr val="98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7"/>
          <p:cNvPicPr preferRelativeResize="0"/>
          <p:nvPr/>
        </p:nvPicPr>
        <p:blipFill>
          <a:blip r:embed="rId3">
            <a:alphaModFix/>
          </a:blip>
          <a:stretch>
            <a:fillRect/>
          </a:stretch>
        </p:blipFill>
        <p:spPr>
          <a:xfrm>
            <a:off x="152400" y="651775"/>
            <a:ext cx="8839197" cy="4434355"/>
          </a:xfrm>
          <a:prstGeom prst="rect">
            <a:avLst/>
          </a:prstGeom>
          <a:noFill/>
          <a:ln cap="flat" cmpd="sng" w="9525">
            <a:solidFill>
              <a:srgbClr val="336699"/>
            </a:solidFill>
            <a:prstDash val="solid"/>
            <a:round/>
            <a:headEnd len="sm" w="sm" type="none"/>
            <a:tailEnd len="sm" w="sm" type="none"/>
          </a:ln>
        </p:spPr>
      </p:pic>
      <p:sp>
        <p:nvSpPr>
          <p:cNvPr id="159" name="Google Shape;159;p27"/>
          <p:cNvSpPr txBox="1"/>
          <p:nvPr/>
        </p:nvSpPr>
        <p:spPr>
          <a:xfrm>
            <a:off x="152400" y="112350"/>
            <a:ext cx="75630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The blog now needs an invitation..!</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152400" y="152400"/>
            <a:ext cx="8873702" cy="4838701"/>
          </a:xfrm>
          <a:prstGeom prst="rect">
            <a:avLst/>
          </a:prstGeom>
          <a:noFill/>
          <a:ln>
            <a:noFill/>
          </a:ln>
        </p:spPr>
      </p:pic>
      <p:sp>
        <p:nvSpPr>
          <p:cNvPr id="165" name="Google Shape;165;p28"/>
          <p:cNvSpPr txBox="1"/>
          <p:nvPr/>
        </p:nvSpPr>
        <p:spPr>
          <a:xfrm>
            <a:off x="2796475" y="806200"/>
            <a:ext cx="59049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blog.reidport.com is found in 5 different archives..</a:t>
            </a:r>
            <a:endParaRPr b="1">
              <a:solidFill>
                <a:srgbClr val="CC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9"/>
          <p:cNvSpPr txBox="1"/>
          <p:nvPr>
            <p:ph idx="1" type="body"/>
          </p:nvPr>
        </p:nvSpPr>
        <p:spPr>
          <a:xfrm>
            <a:off x="180900" y="353475"/>
            <a:ext cx="8651400" cy="412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rgbClr val="000000"/>
                </a:solidFill>
                <a:latin typeface="Courier New"/>
                <a:ea typeface="Courier New"/>
                <a:cs typeface="Courier New"/>
                <a:sym typeface="Courier New"/>
              </a:rPr>
              <a:t>curl -i</a:t>
            </a:r>
            <a:r>
              <a:rPr b="1" lang="en" sz="1400">
                <a:latin typeface="Courier New"/>
                <a:ea typeface="Courier New"/>
                <a:cs typeface="Courier New"/>
                <a:sym typeface="Courier New"/>
              </a:rPr>
              <a:t> </a:t>
            </a:r>
            <a:r>
              <a:rPr b="1" lang="en" sz="1400">
                <a:solidFill>
                  <a:srgbClr val="000000"/>
                </a:solidFill>
                <a:uFill>
                  <a:noFill/>
                </a:uFill>
                <a:latin typeface="Courier New"/>
                <a:ea typeface="Courier New"/>
                <a:cs typeface="Courier New"/>
                <a:sym typeface="Courier New"/>
                <a:hlinkClick r:id="rId3"/>
              </a:rPr>
              <a:t>https://memgator.cs.odu.edu/timemap/link/http://blog.reidreport.com/</a:t>
            </a:r>
            <a:endParaRPr b="1"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sz="1400">
                <a:latin typeface="Courier New"/>
                <a:ea typeface="Courier New"/>
                <a:cs typeface="Courier New"/>
                <a:sym typeface="Courier New"/>
              </a:rPr>
              <a:t>HTTP/1.1 200 OK</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latin typeface="Courier New"/>
                <a:ea typeface="Courier New"/>
                <a:cs typeface="Courier New"/>
                <a:sym typeface="Courier New"/>
              </a:rPr>
              <a:t>Access-Control-Allow-Origin: *</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latin typeface="Courier New"/>
                <a:ea typeface="Courier New"/>
                <a:cs typeface="Courier New"/>
                <a:sym typeface="Courier New"/>
              </a:rPr>
              <a:t>Access-Control-Expose-Headers: Link, Location, X-Memento-Count, X-Generator</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latin typeface="Courier New"/>
                <a:ea typeface="Courier New"/>
                <a:cs typeface="Courier New"/>
                <a:sym typeface="Courier New"/>
              </a:rPr>
              <a:t>Content-Type: application/link-format</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latin typeface="Courier New"/>
                <a:ea typeface="Courier New"/>
                <a:cs typeface="Courier New"/>
                <a:sym typeface="Courier New"/>
              </a:rPr>
              <a:t>Date: Mon, 11 Feb 2019 12:45:45 GMT</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latin typeface="Courier New"/>
                <a:ea typeface="Courier New"/>
                <a:cs typeface="Courier New"/>
                <a:sym typeface="Courier New"/>
              </a:rPr>
              <a:t>X-Generator: MemGator:1.0-rc7</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latin typeface="Courier New"/>
                <a:ea typeface="Courier New"/>
                <a:cs typeface="Courier New"/>
                <a:sym typeface="Courier New"/>
              </a:rPr>
              <a:t>X-Memento-Count: 479</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latin typeface="Courier New"/>
                <a:ea typeface="Courier New"/>
                <a:cs typeface="Courier New"/>
                <a:sym typeface="Courier New"/>
              </a:rPr>
              <a:t>Transfer-Encoding: chunked</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rPr b="1" lang="en" sz="1400">
                <a:latin typeface="Courier New"/>
                <a:ea typeface="Courier New"/>
                <a:cs typeface="Courier New"/>
                <a:sym typeface="Courier New"/>
              </a:rPr>
              <a:t>&lt;http://blog.reidreport.com/&gt;; rel="original",</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latin typeface="Courier New"/>
                <a:ea typeface="Courier New"/>
                <a:cs typeface="Courier New"/>
                <a:sym typeface="Courier New"/>
              </a:rPr>
              <a:t>&lt;https://memgator.cs.odu.edu/timemap/link/http://blog.reidreport.com/&gt;; rel="self"; type="application/link-format",</a:t>
            </a:r>
            <a:endParaRPr b="1" sz="14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latin typeface="Courier New"/>
                <a:ea typeface="Courier New"/>
                <a:cs typeface="Courier New"/>
                <a:sym typeface="Courier New"/>
              </a:rPr>
              <a:t>&lt;http://archive.md/20050311024758/https://blog.reidreport.com/&gt;; rel="first memento"; datetime="Fri, 11 Mar 2005 02:47:58 GMT",</a:t>
            </a:r>
            <a:endParaRPr b="1" sz="14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
        <p:nvSpPr>
          <p:cNvPr id="171" name="Google Shape;171;p29"/>
          <p:cNvSpPr txBox="1"/>
          <p:nvPr/>
        </p:nvSpPr>
        <p:spPr>
          <a:xfrm>
            <a:off x="180900" y="4414150"/>
            <a:ext cx="85206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4"/>
              </a:rPr>
              <a:t>https://ws-dl.blogspot.com/2018/04/2018-04-24-why-we-need-multiple-web.html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Comments on Charlie Crist...</a:t>
            </a:r>
            <a:endParaRPr/>
          </a:p>
        </p:txBody>
      </p:sp>
      <p:pic>
        <p:nvPicPr>
          <p:cNvPr id="177" name="Google Shape;177;p30"/>
          <p:cNvPicPr preferRelativeResize="0"/>
          <p:nvPr/>
        </p:nvPicPr>
        <p:blipFill>
          <a:blip r:embed="rId3">
            <a:alphaModFix/>
          </a:blip>
          <a:stretch>
            <a:fillRect/>
          </a:stretch>
        </p:blipFill>
        <p:spPr>
          <a:xfrm>
            <a:off x="152400" y="572700"/>
            <a:ext cx="4516621" cy="4033201"/>
          </a:xfrm>
          <a:prstGeom prst="rect">
            <a:avLst/>
          </a:prstGeom>
          <a:noFill/>
          <a:ln>
            <a:noFill/>
          </a:ln>
        </p:spPr>
      </p:pic>
      <p:pic>
        <p:nvPicPr>
          <p:cNvPr id="178" name="Google Shape;178;p30"/>
          <p:cNvPicPr preferRelativeResize="0"/>
          <p:nvPr/>
        </p:nvPicPr>
        <p:blipFill>
          <a:blip r:embed="rId4">
            <a:alphaModFix/>
          </a:blip>
          <a:stretch>
            <a:fillRect/>
          </a:stretch>
        </p:blipFill>
        <p:spPr>
          <a:xfrm>
            <a:off x="4783971" y="566538"/>
            <a:ext cx="4170180" cy="4010415"/>
          </a:xfrm>
          <a:prstGeom prst="rect">
            <a:avLst/>
          </a:prstGeom>
          <a:noFill/>
          <a:ln>
            <a:noFill/>
          </a:ln>
        </p:spPr>
      </p:pic>
      <p:sp>
        <p:nvSpPr>
          <p:cNvPr id="179" name="Google Shape;179;p30"/>
          <p:cNvSpPr txBox="1"/>
          <p:nvPr/>
        </p:nvSpPr>
        <p:spPr>
          <a:xfrm>
            <a:off x="311700" y="4605900"/>
            <a:ext cx="85206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rgbClr val="336699"/>
                </a:solidFill>
                <a:highlight>
                  <a:srgbClr val="FFFFFF"/>
                </a:highlight>
                <a:latin typeface="Verdana"/>
                <a:ea typeface="Verdana"/>
                <a:cs typeface="Verdana"/>
                <a:sym typeface="Verdana"/>
                <a:hlinkClick r:id="rId5"/>
              </a:rPr>
              <a:t>http://webarchive.loc.gov/all/20061010125903/http://blog.reidreport.com/</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1"/>
          <p:cNvSpPr txBox="1"/>
          <p:nvPr/>
        </p:nvSpPr>
        <p:spPr>
          <a:xfrm>
            <a:off x="174775" y="4568850"/>
            <a:ext cx="87387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https://www.mediaite.com/online/exclusive-joy-reid-claims-newly-discovered-homophobic-posts-from-her-blog-were-fabricated/</a:t>
            </a:r>
            <a:endParaRPr sz="1200"/>
          </a:p>
        </p:txBody>
      </p:sp>
      <p:pic>
        <p:nvPicPr>
          <p:cNvPr id="185" name="Google Shape;185;p31"/>
          <p:cNvPicPr preferRelativeResize="0"/>
          <p:nvPr/>
        </p:nvPicPr>
        <p:blipFill>
          <a:blip r:embed="rId4">
            <a:alphaModFix/>
          </a:blip>
          <a:stretch>
            <a:fillRect/>
          </a:stretch>
        </p:blipFill>
        <p:spPr>
          <a:xfrm>
            <a:off x="311700" y="403750"/>
            <a:ext cx="8264450" cy="4165100"/>
          </a:xfrm>
          <a:prstGeom prst="rect">
            <a:avLst/>
          </a:prstGeom>
          <a:noFill/>
          <a:ln>
            <a:noFill/>
          </a:ln>
        </p:spPr>
      </p:pic>
      <p:sp>
        <p:nvSpPr>
          <p:cNvPr id="186" name="Google Shape;186;p31"/>
          <p:cNvSpPr txBox="1"/>
          <p:nvPr/>
        </p:nvSpPr>
        <p:spPr>
          <a:xfrm>
            <a:off x="394800" y="0"/>
            <a:ext cx="80388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rPr>
              <a:t>Joy Reid Apologizes!!</a:t>
            </a:r>
            <a:endParaRPr b="1" sz="1800">
              <a:solidFill>
                <a:srgbClr val="98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0" y="260650"/>
            <a:ext cx="8520600" cy="75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Why do we need archiving?</a:t>
            </a:r>
            <a:endParaRPr sz="4000"/>
          </a:p>
        </p:txBody>
      </p:sp>
      <p:sp>
        <p:nvSpPr>
          <p:cNvPr id="64" name="Google Shape;64;p14"/>
          <p:cNvSpPr txBox="1"/>
          <p:nvPr>
            <p:ph idx="1" type="subTitle"/>
          </p:nvPr>
        </p:nvSpPr>
        <p:spPr>
          <a:xfrm>
            <a:off x="311700" y="934375"/>
            <a:ext cx="8520600" cy="3484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t/>
            </a:r>
            <a:endParaRPr sz="1600"/>
          </a:p>
          <a:p>
            <a:pPr indent="-355600" lvl="0" marL="457200" rtl="0" algn="l">
              <a:lnSpc>
                <a:spcPct val="115000"/>
              </a:lnSpc>
              <a:spcBef>
                <a:spcPts val="0"/>
              </a:spcBef>
              <a:spcAft>
                <a:spcPts val="0"/>
              </a:spcAft>
              <a:buSzPts val="2000"/>
              <a:buChar char="●"/>
            </a:pPr>
            <a:r>
              <a:rPr lang="en" sz="2000"/>
              <a:t>We need evidence to make informed decisions about :</a:t>
            </a:r>
            <a:endParaRPr sz="2000"/>
          </a:p>
          <a:p>
            <a:pPr indent="0" lvl="0" marL="457200" rtl="0" algn="l">
              <a:lnSpc>
                <a:spcPct val="115000"/>
              </a:lnSpc>
              <a:spcBef>
                <a:spcPts val="0"/>
              </a:spcBef>
              <a:spcAft>
                <a:spcPts val="0"/>
              </a:spcAft>
              <a:buNone/>
            </a:pPr>
            <a:r>
              <a:rPr lang="en" sz="2000"/>
              <a:t>Personal, Political, Business, Policy..etc.</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en" sz="2000"/>
              <a:t>Archive is the evidence material and its system of processing, organization, presentation and access.</a:t>
            </a:r>
            <a:endParaRPr sz="2000"/>
          </a:p>
          <a:p>
            <a:pPr indent="0" lvl="0" marL="45720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t/>
            </a:r>
            <a:endParaRPr sz="1600"/>
          </a:p>
        </p:txBody>
      </p:sp>
      <p:sp>
        <p:nvSpPr>
          <p:cNvPr id="65" name="Google Shape;65;p14"/>
          <p:cNvSpPr txBox="1"/>
          <p:nvPr/>
        </p:nvSpPr>
        <p:spPr>
          <a:xfrm>
            <a:off x="311700" y="4515475"/>
            <a:ext cx="86619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http://equivalentideas.com/journal/approaching-principles-for-independent-archives/</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2"/>
          <p:cNvSpPr txBox="1"/>
          <p:nvPr>
            <p:ph idx="1" type="body"/>
          </p:nvPr>
        </p:nvSpPr>
        <p:spPr>
          <a:xfrm>
            <a:off x="311700" y="162300"/>
            <a:ext cx="8520600" cy="40116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t/>
            </a:r>
            <a:endParaRPr sz="1600"/>
          </a:p>
          <a:p>
            <a:pPr indent="0" lvl="0" marL="45720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Char char="●"/>
            </a:pPr>
            <a:r>
              <a:rPr lang="en" sz="1600"/>
              <a:t>Tweets from </a:t>
            </a:r>
            <a:r>
              <a:rPr b="1" i="1" lang="en" sz="1600">
                <a:solidFill>
                  <a:srgbClr val="336699"/>
                </a:solidFill>
                <a:highlight>
                  <a:srgbClr val="FFFFFF"/>
                </a:highlight>
                <a:uFill>
                  <a:noFill/>
                </a:uFill>
                <a:latin typeface="Verdana"/>
                <a:ea typeface="Verdana"/>
                <a:cs typeface="Verdana"/>
                <a:sym typeface="Verdana"/>
                <a:hlinkClick r:id="rId3"/>
              </a:rPr>
              <a:t>@Jamie_Maz</a:t>
            </a:r>
            <a:r>
              <a:rPr i="1" lang="en" sz="1600"/>
              <a:t> </a:t>
            </a:r>
            <a:r>
              <a:rPr lang="en" sz="1600"/>
              <a:t>were unearthed from “Library of Congress” web archive,</a:t>
            </a:r>
            <a:endParaRPr sz="1600"/>
          </a:p>
          <a:p>
            <a:pPr indent="0" lvl="0" marL="457200" rtl="0" algn="l">
              <a:lnSpc>
                <a:spcPct val="150000"/>
              </a:lnSpc>
              <a:spcBef>
                <a:spcPts val="0"/>
              </a:spcBef>
              <a:spcAft>
                <a:spcPts val="0"/>
              </a:spcAft>
              <a:buNone/>
            </a:pPr>
            <a:r>
              <a:rPr lang="en" sz="1600"/>
              <a:t>which was then handled by Internet Archive.</a:t>
            </a:r>
            <a:endParaRPr sz="1600"/>
          </a:p>
          <a:p>
            <a:pPr indent="-330200" lvl="0" marL="457200" rtl="0" algn="just">
              <a:lnSpc>
                <a:spcPct val="150000"/>
              </a:lnSpc>
              <a:spcBef>
                <a:spcPts val="0"/>
              </a:spcBef>
              <a:spcAft>
                <a:spcPts val="0"/>
              </a:spcAft>
              <a:buSzPts val="1600"/>
              <a:buChar char="●"/>
            </a:pPr>
            <a:r>
              <a:rPr lang="en" sz="1600"/>
              <a:t>It appears that the blog pages are archived in multiple archives, the possibility of these archives being hacked to modification is feeble.</a:t>
            </a:r>
            <a:endParaRPr sz="1600"/>
          </a:p>
          <a:p>
            <a:pPr indent="-330200" lvl="0" marL="457200" rtl="0" algn="just">
              <a:lnSpc>
                <a:spcPct val="150000"/>
              </a:lnSpc>
              <a:spcBef>
                <a:spcPts val="1000"/>
              </a:spcBef>
              <a:spcAft>
                <a:spcPts val="0"/>
              </a:spcAft>
              <a:buSzPts val="1600"/>
              <a:buChar char="●"/>
            </a:pPr>
            <a:r>
              <a:rPr lang="en" sz="1600"/>
              <a:t>It can be concluded that the evidence from multiple archives and a corresponding analysis from Internet Archive Engineers, that the claim is vague and was made to hide the consequences.</a:t>
            </a:r>
            <a:endParaRPr sz="1600"/>
          </a:p>
          <a:p>
            <a:pPr indent="0" lvl="0" marL="457200" rtl="0" algn="l">
              <a:lnSpc>
                <a:spcPct val="100000"/>
              </a:lnSpc>
              <a:spcBef>
                <a:spcPts val="1000"/>
              </a:spcBef>
              <a:spcAft>
                <a:spcPts val="1000"/>
              </a:spcAft>
              <a:buNone/>
            </a:pPr>
            <a:r>
              <a:t/>
            </a:r>
            <a:endParaRPr sz="1600"/>
          </a:p>
        </p:txBody>
      </p:sp>
      <p:sp>
        <p:nvSpPr>
          <p:cNvPr id="192" name="Google Shape;192;p32"/>
          <p:cNvSpPr txBox="1"/>
          <p:nvPr/>
        </p:nvSpPr>
        <p:spPr>
          <a:xfrm>
            <a:off x="527250" y="4229025"/>
            <a:ext cx="8089500" cy="4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4"/>
              </a:rPr>
              <a:t>https://ws-dl.blogspot.com/2018/04/2018-04-24-why-we-need-multiple-web.html</a:t>
            </a:r>
            <a:endParaRPr/>
          </a:p>
        </p:txBody>
      </p:sp>
      <p:sp>
        <p:nvSpPr>
          <p:cNvPr id="193" name="Google Shape;193;p32"/>
          <p:cNvSpPr txBox="1"/>
          <p:nvPr/>
        </p:nvSpPr>
        <p:spPr>
          <a:xfrm>
            <a:off x="527250" y="304875"/>
            <a:ext cx="69633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Some Facts:</a:t>
            </a:r>
            <a:endParaRPr b="1"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3"/>
          <p:cNvSpPr txBox="1"/>
          <p:nvPr>
            <p:ph idx="1" type="body"/>
          </p:nvPr>
        </p:nvSpPr>
        <p:spPr>
          <a:xfrm>
            <a:off x="311700" y="615100"/>
            <a:ext cx="8520600" cy="37170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1000"/>
              </a:spcBef>
              <a:spcAft>
                <a:spcPts val="0"/>
              </a:spcAft>
              <a:buClr>
                <a:srgbClr val="434343"/>
              </a:buClr>
              <a:buSzPts val="1600"/>
              <a:buChar char="●"/>
            </a:pPr>
            <a:r>
              <a:rPr lang="en" sz="1600">
                <a:solidFill>
                  <a:srgbClr val="434343"/>
                </a:solidFill>
              </a:rPr>
              <a:t>Along these lines, there were further claims about blog being hacked and Internet Archive saving the modified blog pages.</a:t>
            </a:r>
            <a:endParaRPr sz="1600">
              <a:solidFill>
                <a:srgbClr val="434343"/>
              </a:solidFill>
            </a:endParaRPr>
          </a:p>
          <a:p>
            <a:pPr indent="-330200" lvl="0" marL="457200" rtl="0" algn="l">
              <a:lnSpc>
                <a:spcPct val="100000"/>
              </a:lnSpc>
              <a:spcBef>
                <a:spcPts val="1000"/>
              </a:spcBef>
              <a:spcAft>
                <a:spcPts val="0"/>
              </a:spcAft>
              <a:buClr>
                <a:srgbClr val="434343"/>
              </a:buClr>
              <a:buSzPts val="1600"/>
              <a:buChar char="●"/>
            </a:pPr>
            <a:r>
              <a:rPr lang="en" sz="1600">
                <a:solidFill>
                  <a:srgbClr val="434343"/>
                </a:solidFill>
              </a:rPr>
              <a:t>But, if they claim, only few pages are modified through hacking, </a:t>
            </a:r>
            <a:r>
              <a:rPr lang="en" sz="1600">
                <a:solidFill>
                  <a:srgbClr val="434343"/>
                </a:solidFill>
                <a:highlight>
                  <a:schemeClr val="lt1"/>
                </a:highlight>
              </a:rPr>
              <a:t>blog.reidreport.com would have been hacked long back and nobody noticed it.</a:t>
            </a:r>
            <a:endParaRPr sz="1600">
              <a:solidFill>
                <a:srgbClr val="434343"/>
              </a:solidFill>
            </a:endParaRPr>
          </a:p>
          <a:p>
            <a:pPr indent="-330200" lvl="0" marL="457200" rtl="0" algn="l">
              <a:lnSpc>
                <a:spcPct val="100000"/>
              </a:lnSpc>
              <a:spcBef>
                <a:spcPts val="1000"/>
              </a:spcBef>
              <a:spcAft>
                <a:spcPts val="0"/>
              </a:spcAft>
              <a:buClr>
                <a:srgbClr val="434343"/>
              </a:buClr>
              <a:buSzPts val="1600"/>
              <a:buChar char="●"/>
            </a:pPr>
            <a:r>
              <a:rPr lang="en" sz="1600">
                <a:solidFill>
                  <a:srgbClr val="434343"/>
                </a:solidFill>
                <a:highlight>
                  <a:schemeClr val="lt1"/>
                </a:highlight>
              </a:rPr>
              <a:t>The archived page shows 2006 blog status</a:t>
            </a:r>
            <a:endParaRPr sz="1600">
              <a:solidFill>
                <a:srgbClr val="434343"/>
              </a:solidFill>
              <a:highlight>
                <a:schemeClr val="lt1"/>
              </a:highlight>
            </a:endParaRPr>
          </a:p>
          <a:p>
            <a:pPr indent="0" lvl="0" marL="457200" rtl="0" algn="l">
              <a:lnSpc>
                <a:spcPct val="100000"/>
              </a:lnSpc>
              <a:spcBef>
                <a:spcPts val="1000"/>
              </a:spcBef>
              <a:spcAft>
                <a:spcPts val="0"/>
              </a:spcAft>
              <a:buNone/>
            </a:pPr>
            <a:r>
              <a:rPr lang="en" sz="1600">
                <a:solidFill>
                  <a:srgbClr val="434343"/>
                </a:solidFill>
                <a:highlight>
                  <a:schemeClr val="lt1"/>
                </a:highlight>
              </a:rPr>
              <a:t> 6  posts on January 11, </a:t>
            </a:r>
            <a:endParaRPr sz="1600">
              <a:solidFill>
                <a:srgbClr val="434343"/>
              </a:solidFill>
              <a:highlight>
                <a:schemeClr val="lt1"/>
              </a:highlight>
            </a:endParaRPr>
          </a:p>
          <a:p>
            <a:pPr indent="0" lvl="0" marL="457200" rtl="0" algn="l">
              <a:lnSpc>
                <a:spcPct val="100000"/>
              </a:lnSpc>
              <a:spcBef>
                <a:spcPts val="1000"/>
              </a:spcBef>
              <a:spcAft>
                <a:spcPts val="0"/>
              </a:spcAft>
              <a:buNone/>
            </a:pPr>
            <a:r>
              <a:rPr lang="en" sz="1600">
                <a:solidFill>
                  <a:srgbClr val="434343"/>
                </a:solidFill>
                <a:highlight>
                  <a:schemeClr val="lt1"/>
                </a:highlight>
              </a:rPr>
              <a:t>12 posts on January 10  and </a:t>
            </a:r>
            <a:endParaRPr sz="1600">
              <a:solidFill>
                <a:srgbClr val="434343"/>
              </a:solidFill>
              <a:highlight>
                <a:schemeClr val="lt1"/>
              </a:highlight>
            </a:endParaRPr>
          </a:p>
          <a:p>
            <a:pPr indent="0" lvl="0" marL="457200" rtl="0" algn="l">
              <a:lnSpc>
                <a:spcPct val="100000"/>
              </a:lnSpc>
              <a:spcBef>
                <a:spcPts val="1000"/>
              </a:spcBef>
              <a:spcAft>
                <a:spcPts val="0"/>
              </a:spcAft>
              <a:buNone/>
            </a:pPr>
            <a:r>
              <a:rPr lang="en" sz="1600">
                <a:solidFill>
                  <a:srgbClr val="434343"/>
                </a:solidFill>
                <a:highlight>
                  <a:schemeClr val="lt1"/>
                </a:highlight>
              </a:rPr>
              <a:t>11 posts on January 09.  </a:t>
            </a:r>
            <a:endParaRPr sz="1600">
              <a:solidFill>
                <a:srgbClr val="434343"/>
              </a:solidFill>
              <a:highlight>
                <a:schemeClr val="lt1"/>
              </a:highlight>
            </a:endParaRPr>
          </a:p>
          <a:p>
            <a:pPr indent="0" lvl="0" marL="457200" rtl="0" algn="l">
              <a:lnSpc>
                <a:spcPct val="100000"/>
              </a:lnSpc>
              <a:spcBef>
                <a:spcPts val="1000"/>
              </a:spcBef>
              <a:spcAft>
                <a:spcPts val="1000"/>
              </a:spcAft>
              <a:buNone/>
            </a:pPr>
            <a:r>
              <a:rPr lang="en" sz="1600">
                <a:solidFill>
                  <a:srgbClr val="434343"/>
                </a:solidFill>
                <a:highlight>
                  <a:schemeClr val="lt1"/>
                </a:highlight>
              </a:rPr>
              <a:t>It is clear that Reid interacted with the blog regularly and a chance of not finding out the fabrication is not acceptable.</a:t>
            </a:r>
            <a:endParaRPr>
              <a:solidFill>
                <a:srgbClr val="434343"/>
              </a:solidFill>
            </a:endParaRPr>
          </a:p>
        </p:txBody>
      </p:sp>
      <p:sp>
        <p:nvSpPr>
          <p:cNvPr id="199" name="Google Shape;199;p33"/>
          <p:cNvSpPr txBox="1"/>
          <p:nvPr/>
        </p:nvSpPr>
        <p:spPr>
          <a:xfrm>
            <a:off x="493525" y="4382150"/>
            <a:ext cx="81375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solidFill>
                  <a:schemeClr val="accent5"/>
                </a:solidFill>
                <a:hlinkClick r:id="rId3"/>
              </a:rPr>
              <a:t>https://ws-dl.blogspot.com/2018/04/2018-04-24-why-we-need-multiple-web.html</a:t>
            </a:r>
            <a:endParaRPr>
              <a:solidFill>
                <a:schemeClr val="dk1"/>
              </a:solidFill>
            </a:endParaRPr>
          </a:p>
        </p:txBody>
      </p:sp>
      <p:sp>
        <p:nvSpPr>
          <p:cNvPr id="200" name="Google Shape;200;p33"/>
          <p:cNvSpPr txBox="1"/>
          <p:nvPr/>
        </p:nvSpPr>
        <p:spPr>
          <a:xfrm>
            <a:off x="493525" y="214700"/>
            <a:ext cx="68655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Some More Analysis...</a:t>
            </a:r>
            <a:endParaRPr b="1"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4"/>
          <p:cNvSpPr txBox="1"/>
          <p:nvPr>
            <p:ph idx="1" type="body"/>
          </p:nvPr>
        </p:nvSpPr>
        <p:spPr>
          <a:xfrm>
            <a:off x="311700" y="629151"/>
            <a:ext cx="8520600" cy="35556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lang="en" sz="2000">
                <a:solidFill>
                  <a:srgbClr val="7A7878"/>
                </a:solidFill>
              </a:rPr>
              <a:t>Nonetheless, with multiple copies geographically and administratively dispersed throughout the globe, an adversary would have had to hack multiple web archives and alter their contents, or have hacked the original site (blog.reidreport.com) approximately 12 years ago for adulterated pages to have been hosted at all the different web archives…</a:t>
            </a:r>
            <a:endParaRPr sz="2000">
              <a:solidFill>
                <a:srgbClr val="7A7878"/>
              </a:solidFill>
            </a:endParaRPr>
          </a:p>
          <a:p>
            <a:pPr indent="0" lvl="0" marL="0" rtl="0" algn="l">
              <a:spcBef>
                <a:spcPts val="1600"/>
              </a:spcBef>
              <a:spcAft>
                <a:spcPts val="1600"/>
              </a:spcAft>
              <a:buNone/>
            </a:pPr>
            <a:r>
              <a:rPr lang="en" sz="2000">
                <a:solidFill>
                  <a:srgbClr val="7A7878"/>
                </a:solidFill>
              </a:rPr>
              <a:t>At least 3 archived web pages in the Library of Congress that confirm the claims of </a:t>
            </a:r>
            <a:r>
              <a:rPr lang="en" sz="2000">
                <a:solidFill>
                  <a:srgbClr val="1C4587"/>
                </a:solidFill>
              </a:rPr>
              <a:t>@Jamie_Maz.</a:t>
            </a:r>
            <a:endParaRPr sz="2000">
              <a:solidFill>
                <a:srgbClr val="1C4587"/>
              </a:solidFill>
            </a:endParaRPr>
          </a:p>
        </p:txBody>
      </p:sp>
      <p:sp>
        <p:nvSpPr>
          <p:cNvPr id="206" name="Google Shape;206;p34"/>
          <p:cNvSpPr txBox="1"/>
          <p:nvPr/>
        </p:nvSpPr>
        <p:spPr>
          <a:xfrm>
            <a:off x="311700" y="4371175"/>
            <a:ext cx="81765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3"/>
              </a:rPr>
              <a:t>http://www.smashcompany.com/philosophy/joy-reid-and-why-we-need-multiple-web-archives</a:t>
            </a:r>
            <a:endParaRPr sz="1200"/>
          </a:p>
          <a:p>
            <a:pPr indent="0" lvl="0" marL="0" rtl="0" algn="ctr">
              <a:spcBef>
                <a:spcPts val="0"/>
              </a:spcBef>
              <a:spcAft>
                <a:spcPts val="0"/>
              </a:spcAft>
              <a:buNone/>
            </a:pPr>
            <a:r>
              <a:rPr lang="en" sz="1200" u="sng">
                <a:solidFill>
                  <a:schemeClr val="hlink"/>
                </a:solidFill>
                <a:hlinkClick r:id="rId4"/>
              </a:rPr>
              <a:t>https://ws-dl.blogspot.com/2018/04/2018-04-24-why-we-need-multiple-web.html</a:t>
            </a:r>
            <a:endParaRPr sz="1200"/>
          </a:p>
        </p:txBody>
      </p:sp>
      <p:sp>
        <p:nvSpPr>
          <p:cNvPr id="207" name="Google Shape;207;p34"/>
          <p:cNvSpPr txBox="1"/>
          <p:nvPr/>
        </p:nvSpPr>
        <p:spPr>
          <a:xfrm>
            <a:off x="449650" y="280525"/>
            <a:ext cx="7490400" cy="6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txBox="1"/>
          <p:nvPr/>
        </p:nvSpPr>
        <p:spPr>
          <a:xfrm>
            <a:off x="311700" y="181800"/>
            <a:ext cx="78369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Technically Feasible, but highly unlikely…!</a:t>
            </a:r>
            <a:endParaRPr b="1"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35"/>
          <p:cNvPicPr preferRelativeResize="0"/>
          <p:nvPr/>
        </p:nvPicPr>
        <p:blipFill>
          <a:blip r:embed="rId3">
            <a:alphaModFix/>
          </a:blip>
          <a:stretch>
            <a:fillRect/>
          </a:stretch>
        </p:blipFill>
        <p:spPr>
          <a:xfrm>
            <a:off x="1278963" y="374400"/>
            <a:ext cx="5956376" cy="4507601"/>
          </a:xfrm>
          <a:prstGeom prst="rect">
            <a:avLst/>
          </a:prstGeom>
          <a:noFill/>
          <a:ln>
            <a:noFill/>
          </a:ln>
        </p:spPr>
      </p:pic>
      <p:sp>
        <p:nvSpPr>
          <p:cNvPr id="214" name="Google Shape;214;p35"/>
          <p:cNvSpPr txBox="1"/>
          <p:nvPr/>
        </p:nvSpPr>
        <p:spPr>
          <a:xfrm>
            <a:off x="661650" y="4769000"/>
            <a:ext cx="71910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https://www.slideshare.net/phonedude/we-need-multiple-independent-web-archives</a:t>
            </a:r>
            <a:endParaRPr/>
          </a:p>
        </p:txBody>
      </p:sp>
      <p:sp>
        <p:nvSpPr>
          <p:cNvPr id="215" name="Google Shape;215;p35"/>
          <p:cNvSpPr txBox="1"/>
          <p:nvPr/>
        </p:nvSpPr>
        <p:spPr>
          <a:xfrm>
            <a:off x="493525" y="0"/>
            <a:ext cx="70737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Lost and Archived Statistics</a:t>
            </a:r>
            <a:endParaRPr b="1"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6"/>
          <p:cNvSpPr txBox="1"/>
          <p:nvPr>
            <p:ph idx="1" type="body"/>
          </p:nvPr>
        </p:nvSpPr>
        <p:spPr>
          <a:xfrm>
            <a:off x="0" y="212225"/>
            <a:ext cx="8832300" cy="43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archives may hit extinction, also unmaintainable(1 TB = $4700)</a:t>
            </a:r>
            <a:endParaRPr/>
          </a:p>
          <a:p>
            <a:pPr indent="0" lvl="0" marL="0" rtl="0" algn="l">
              <a:spcBef>
                <a:spcPts val="1600"/>
              </a:spcBef>
              <a:spcAft>
                <a:spcPts val="1600"/>
              </a:spcAft>
              <a:buNone/>
            </a:pPr>
            <a:r>
              <a:t/>
            </a:r>
            <a:endParaRPr/>
          </a:p>
        </p:txBody>
      </p:sp>
      <p:sp>
        <p:nvSpPr>
          <p:cNvPr id="221" name="Google Shape;221;p36"/>
          <p:cNvSpPr txBox="1"/>
          <p:nvPr/>
        </p:nvSpPr>
        <p:spPr>
          <a:xfrm>
            <a:off x="311700" y="4568800"/>
            <a:ext cx="8520600" cy="5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3"/>
              </a:rPr>
              <a:t>https://en.wikipedia.org/wiki/List_of_Web_archiving_initiatives</a:t>
            </a:r>
            <a:endParaRPr sz="1200"/>
          </a:p>
          <a:p>
            <a:pPr indent="0" lvl="0" marL="0" rtl="0" algn="ctr">
              <a:spcBef>
                <a:spcPts val="0"/>
              </a:spcBef>
              <a:spcAft>
                <a:spcPts val="0"/>
              </a:spcAft>
              <a:buNone/>
            </a:pPr>
            <a:r>
              <a:rPr lang="en" sz="1200" u="sng">
                <a:solidFill>
                  <a:schemeClr val="hlink"/>
                </a:solidFill>
                <a:hlinkClick r:id="rId4"/>
              </a:rPr>
              <a:t>https://www.slideshare.net/phonedude/we-need-multiple-independent-web-archives</a:t>
            </a:r>
            <a:endParaRPr sz="1200"/>
          </a:p>
        </p:txBody>
      </p:sp>
      <p:pic>
        <p:nvPicPr>
          <p:cNvPr id="222" name="Google Shape;222;p36"/>
          <p:cNvPicPr preferRelativeResize="0"/>
          <p:nvPr/>
        </p:nvPicPr>
        <p:blipFill>
          <a:blip r:embed="rId5">
            <a:alphaModFix/>
          </a:blip>
          <a:stretch>
            <a:fillRect/>
          </a:stretch>
        </p:blipFill>
        <p:spPr>
          <a:xfrm>
            <a:off x="4671900" y="836450"/>
            <a:ext cx="4472102" cy="3732350"/>
          </a:xfrm>
          <a:prstGeom prst="rect">
            <a:avLst/>
          </a:prstGeom>
          <a:noFill/>
          <a:ln>
            <a:noFill/>
          </a:ln>
        </p:spPr>
      </p:pic>
      <p:pic>
        <p:nvPicPr>
          <p:cNvPr id="223" name="Google Shape;223;p36"/>
          <p:cNvPicPr preferRelativeResize="0"/>
          <p:nvPr/>
        </p:nvPicPr>
        <p:blipFill>
          <a:blip r:embed="rId6">
            <a:alphaModFix/>
          </a:blip>
          <a:stretch>
            <a:fillRect/>
          </a:stretch>
        </p:blipFill>
        <p:spPr>
          <a:xfrm>
            <a:off x="0" y="836450"/>
            <a:ext cx="4631648" cy="37323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r>
              <a:rPr lang="en"/>
              <a:t> :</a:t>
            </a:r>
            <a:endParaRPr/>
          </a:p>
          <a:p>
            <a:pPr indent="0" lvl="0" marL="0" rtl="0" algn="l">
              <a:spcBef>
                <a:spcPts val="0"/>
              </a:spcBef>
              <a:spcAft>
                <a:spcPts val="0"/>
              </a:spcAft>
              <a:buNone/>
            </a:pPr>
            <a:r>
              <a:t/>
            </a:r>
            <a:endParaRPr/>
          </a:p>
        </p:txBody>
      </p:sp>
      <p:sp>
        <p:nvSpPr>
          <p:cNvPr id="229" name="Google Shape;229;p37"/>
          <p:cNvSpPr txBox="1"/>
          <p:nvPr>
            <p:ph idx="1" type="body"/>
          </p:nvPr>
        </p:nvSpPr>
        <p:spPr>
          <a:xfrm>
            <a:off x="311700" y="1152475"/>
            <a:ext cx="8520600" cy="3087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Archived web is incomplete, unstable, unreliable and unevenly distributed, but yet resourceful (evident in blog.reidreport.com).</a:t>
            </a:r>
            <a:endParaRPr/>
          </a:p>
          <a:p>
            <a:pPr indent="-342900" lvl="0" marL="457200" rtl="0" algn="just">
              <a:lnSpc>
                <a:spcPct val="150000"/>
              </a:lnSpc>
              <a:spcBef>
                <a:spcPts val="0"/>
              </a:spcBef>
              <a:spcAft>
                <a:spcPts val="0"/>
              </a:spcAft>
              <a:buSzPts val="1800"/>
              <a:buChar char="●"/>
            </a:pPr>
            <a:r>
              <a:rPr lang="en"/>
              <a:t>Multiple web archiving needs to be </a:t>
            </a:r>
            <a:r>
              <a:rPr lang="en"/>
              <a:t>universally</a:t>
            </a:r>
            <a:r>
              <a:rPr lang="en"/>
              <a:t> accessible and aid others creating backup copies (as found on wayback machine)</a:t>
            </a:r>
            <a:endParaRPr/>
          </a:p>
          <a:p>
            <a:pPr indent="-342900" lvl="0" marL="457200" rtl="0" algn="just">
              <a:lnSpc>
                <a:spcPct val="150000"/>
              </a:lnSpc>
              <a:spcBef>
                <a:spcPts val="0"/>
              </a:spcBef>
              <a:spcAft>
                <a:spcPts val="0"/>
              </a:spcAft>
              <a:buSzPts val="1800"/>
              <a:buChar char="●"/>
            </a:pPr>
            <a:r>
              <a:rPr lang="en"/>
              <a:t>Records on the archives must remain accessible, long after the service is </a:t>
            </a:r>
            <a:r>
              <a:rPr lang="en"/>
              <a:t>stopped.</a:t>
            </a:r>
            <a:endParaRPr/>
          </a:p>
          <a:p>
            <a:pPr indent="0" lvl="0" marL="457200" rtl="0" algn="l">
              <a:lnSpc>
                <a:spcPct val="150000"/>
              </a:lnSpc>
              <a:spcBef>
                <a:spcPts val="1600"/>
              </a:spcBef>
              <a:spcAft>
                <a:spcPts val="0"/>
              </a:spcAft>
              <a:buNone/>
            </a:pPr>
            <a:r>
              <a:t/>
            </a:r>
            <a:endParaRPr/>
          </a:p>
          <a:p>
            <a:pPr indent="0" lvl="0" marL="457200" rtl="0" algn="l">
              <a:spcBef>
                <a:spcPts val="1600"/>
              </a:spcBef>
              <a:spcAft>
                <a:spcPts val="1600"/>
              </a:spcAft>
              <a:buNone/>
            </a:pPr>
            <a:r>
              <a:t/>
            </a:r>
            <a:endParaRPr/>
          </a:p>
        </p:txBody>
      </p:sp>
      <p:sp>
        <p:nvSpPr>
          <p:cNvPr id="230" name="Google Shape;230;p37"/>
          <p:cNvSpPr txBox="1"/>
          <p:nvPr/>
        </p:nvSpPr>
        <p:spPr>
          <a:xfrm>
            <a:off x="486875" y="4239475"/>
            <a:ext cx="8214600" cy="73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http://equivalentideas.com/journal/approaching-principles-for-independent-archives/</a:t>
            </a:r>
            <a:endParaRPr/>
          </a:p>
          <a:p>
            <a:pPr indent="0" lvl="0" marL="0" rtl="0" algn="ctr">
              <a:spcBef>
                <a:spcPts val="0"/>
              </a:spcBef>
              <a:spcAft>
                <a:spcPts val="0"/>
              </a:spcAft>
              <a:buNone/>
            </a:pPr>
            <a:r>
              <a:rPr lang="en" u="sng">
                <a:solidFill>
                  <a:schemeClr val="hlink"/>
                </a:solidFill>
                <a:hlinkClick r:id="rId4"/>
              </a:rPr>
              <a:t>https://www.slideshare.net/phonedude/we-need-multiple-independent-web-archives</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idx="1" type="body"/>
          </p:nvPr>
        </p:nvSpPr>
        <p:spPr>
          <a:xfrm>
            <a:off x="186450" y="576575"/>
            <a:ext cx="8389800" cy="448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1" name="Google Shape;71;p15"/>
          <p:cNvSpPr txBox="1"/>
          <p:nvPr/>
        </p:nvSpPr>
        <p:spPr>
          <a:xfrm>
            <a:off x="5906175" y="926950"/>
            <a:ext cx="4466100" cy="6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457200" lvl="0" marL="0" rtl="0" algn="l">
              <a:spcBef>
                <a:spcPts val="0"/>
              </a:spcBef>
              <a:spcAft>
                <a:spcPts val="0"/>
              </a:spcAft>
              <a:buNone/>
            </a:pPr>
            <a:r>
              <a:t/>
            </a:r>
            <a:endParaRPr b="1">
              <a:solidFill>
                <a:srgbClr val="990000"/>
              </a:solidFill>
            </a:endParaRPr>
          </a:p>
        </p:txBody>
      </p:sp>
      <p:pic>
        <p:nvPicPr>
          <p:cNvPr id="72" name="Google Shape;72;p15"/>
          <p:cNvPicPr preferRelativeResize="0"/>
          <p:nvPr/>
        </p:nvPicPr>
        <p:blipFill>
          <a:blip r:embed="rId3">
            <a:alphaModFix/>
          </a:blip>
          <a:stretch>
            <a:fillRect/>
          </a:stretch>
        </p:blipFill>
        <p:spPr>
          <a:xfrm>
            <a:off x="0" y="490875"/>
            <a:ext cx="8389723" cy="4572876"/>
          </a:xfrm>
          <a:prstGeom prst="rect">
            <a:avLst/>
          </a:prstGeom>
          <a:noFill/>
          <a:ln>
            <a:noFill/>
          </a:ln>
        </p:spPr>
      </p:pic>
      <p:sp>
        <p:nvSpPr>
          <p:cNvPr id="73" name="Google Shape;73;p15"/>
          <p:cNvSpPr txBox="1"/>
          <p:nvPr/>
        </p:nvSpPr>
        <p:spPr>
          <a:xfrm>
            <a:off x="350950" y="61175"/>
            <a:ext cx="70410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CNN.com copies archived on Wayback Machine</a:t>
            </a:r>
            <a:endParaRPr b="1"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11700" y="175475"/>
            <a:ext cx="8516700" cy="457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A61C00"/>
                </a:solidFill>
              </a:rPr>
              <a:t>Archives are not so safe...</a:t>
            </a:r>
            <a:endParaRPr b="1">
              <a:solidFill>
                <a:srgbClr val="A61C00"/>
              </a:solidFill>
            </a:endParaRPr>
          </a:p>
        </p:txBody>
      </p:sp>
      <p:sp>
        <p:nvSpPr>
          <p:cNvPr id="79" name="Google Shape;79;p16"/>
          <p:cNvSpPr txBox="1"/>
          <p:nvPr/>
        </p:nvSpPr>
        <p:spPr>
          <a:xfrm>
            <a:off x="249675" y="4751225"/>
            <a:ext cx="8327100" cy="3924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u="sng">
                <a:solidFill>
                  <a:schemeClr val="hlink"/>
                </a:solidFill>
                <a:hlinkClick r:id="rId3"/>
              </a:rPr>
              <a:t>https://www.engadget.com/2016/11/29/the-internet-archive-doesnt-feel-safe-in-trumps-america/</a:t>
            </a:r>
            <a:endParaRPr/>
          </a:p>
        </p:txBody>
      </p:sp>
      <p:pic>
        <p:nvPicPr>
          <p:cNvPr id="80" name="Google Shape;80;p16"/>
          <p:cNvPicPr preferRelativeResize="0"/>
          <p:nvPr/>
        </p:nvPicPr>
        <p:blipFill>
          <a:blip r:embed="rId4">
            <a:alphaModFix/>
          </a:blip>
          <a:stretch>
            <a:fillRect/>
          </a:stretch>
        </p:blipFill>
        <p:spPr>
          <a:xfrm>
            <a:off x="328663" y="649250"/>
            <a:ext cx="8169125" cy="4154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137325" y="87400"/>
            <a:ext cx="40323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Curious case of ‘</a:t>
            </a:r>
            <a:r>
              <a:rPr b="1" i="1" lang="en" sz="2000"/>
              <a:t>Joy Ann Reid</a:t>
            </a:r>
            <a:r>
              <a:rPr b="1" lang="en" sz="2000"/>
              <a:t>’</a:t>
            </a:r>
            <a:endParaRPr sz="2000"/>
          </a:p>
        </p:txBody>
      </p:sp>
      <p:sp>
        <p:nvSpPr>
          <p:cNvPr id="86" name="Google Shape;86;p17"/>
          <p:cNvSpPr txBox="1"/>
          <p:nvPr>
            <p:ph idx="1" type="body"/>
          </p:nvPr>
        </p:nvSpPr>
        <p:spPr>
          <a:xfrm>
            <a:off x="62425" y="735300"/>
            <a:ext cx="4184400" cy="3833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American cable television-host, national </a:t>
            </a:r>
            <a:r>
              <a:rPr lang="en" sz="2000">
                <a:solidFill>
                  <a:srgbClr val="000000"/>
                </a:solidFill>
              </a:rPr>
              <a:t>correspondent</a:t>
            </a:r>
            <a:r>
              <a:rPr lang="en" sz="2000">
                <a:solidFill>
                  <a:srgbClr val="000000"/>
                </a:solidFill>
              </a:rPr>
              <a:t> @</a:t>
            </a:r>
            <a:r>
              <a:rPr i="1" lang="en" sz="2000">
                <a:solidFill>
                  <a:srgbClr val="000000"/>
                </a:solidFill>
              </a:rPr>
              <a:t>MSNBC</a:t>
            </a:r>
            <a:endParaRPr i="1" sz="2000">
              <a:solidFill>
                <a:srgbClr val="000000"/>
              </a:solidFill>
            </a:endParaRPr>
          </a:p>
          <a:p>
            <a:pPr indent="-355600" lvl="0" marL="457200" rtl="0" algn="l">
              <a:spcBef>
                <a:spcPts val="0"/>
              </a:spcBef>
              <a:spcAft>
                <a:spcPts val="0"/>
              </a:spcAft>
              <a:buSzPts val="2000"/>
              <a:buChar char="●"/>
            </a:pPr>
            <a:r>
              <a:rPr lang="en" sz="2000">
                <a:solidFill>
                  <a:srgbClr val="222222"/>
                </a:solidFill>
                <a:highlight>
                  <a:srgbClr val="FFFFFF"/>
                </a:highlight>
              </a:rPr>
              <a:t>Co-host of </a:t>
            </a:r>
            <a:r>
              <a:rPr b="1" i="1" lang="en" sz="2000">
                <a:solidFill>
                  <a:srgbClr val="222222"/>
                </a:solidFill>
                <a:highlight>
                  <a:srgbClr val="FFFFFF"/>
                </a:highlight>
              </a:rPr>
              <a:t>Wake Up South Florida</a:t>
            </a:r>
            <a:r>
              <a:rPr lang="en" sz="2000">
                <a:solidFill>
                  <a:srgbClr val="222222"/>
                </a:solidFill>
                <a:highlight>
                  <a:srgbClr val="FFFFFF"/>
                </a:highlight>
              </a:rPr>
              <a:t>, a morning radio talk show broadcast from Radio One and </a:t>
            </a:r>
            <a:r>
              <a:rPr b="1" i="1" lang="en" sz="2000">
                <a:solidFill>
                  <a:srgbClr val="000000"/>
                </a:solidFill>
                <a:highlight>
                  <a:srgbClr val="FFFFFF"/>
                </a:highlight>
                <a:uFill>
                  <a:noFill/>
                </a:uFill>
                <a:hlinkClick r:id="rId3"/>
              </a:rPr>
              <a:t>The Reid Report</a:t>
            </a:r>
            <a:endParaRPr b="1" sz="2000">
              <a:solidFill>
                <a:srgbClr val="000000"/>
              </a:solidFill>
              <a:highlight>
                <a:srgbClr val="FFFFFF"/>
              </a:highlight>
            </a:endParaRPr>
          </a:p>
          <a:p>
            <a:pPr indent="-355600" lvl="0" marL="457200" rtl="0" algn="l">
              <a:spcBef>
                <a:spcPts val="0"/>
              </a:spcBef>
              <a:spcAft>
                <a:spcPts val="0"/>
              </a:spcAft>
              <a:buClr>
                <a:srgbClr val="222222"/>
              </a:buClr>
              <a:buSzPts val="2000"/>
              <a:buChar char="●"/>
            </a:pPr>
            <a:r>
              <a:rPr lang="en" sz="2000">
                <a:solidFill>
                  <a:srgbClr val="222222"/>
                </a:solidFill>
                <a:highlight>
                  <a:srgbClr val="FFFFFF"/>
                </a:highlight>
              </a:rPr>
              <a:t>Political Party : </a:t>
            </a:r>
            <a:r>
              <a:rPr b="1" lang="en" sz="2000">
                <a:solidFill>
                  <a:srgbClr val="222222"/>
                </a:solidFill>
                <a:highlight>
                  <a:srgbClr val="FFFFFF"/>
                </a:highlight>
              </a:rPr>
              <a:t>Democratic</a:t>
            </a:r>
            <a:r>
              <a:rPr i="1" lang="en" sz="2000">
                <a:solidFill>
                  <a:srgbClr val="222222"/>
                </a:solidFill>
                <a:highlight>
                  <a:srgbClr val="FFFFFF"/>
                </a:highlight>
              </a:rPr>
              <a:t>.</a:t>
            </a:r>
            <a:endParaRPr i="1"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i="1" lang="en" sz="2000">
                <a:solidFill>
                  <a:srgbClr val="222222"/>
                </a:solidFill>
                <a:highlight>
                  <a:srgbClr val="FFFFFF"/>
                </a:highlight>
              </a:rPr>
              <a:t>Author : </a:t>
            </a:r>
            <a:r>
              <a:rPr b="1" i="1" lang="en" sz="2000">
                <a:solidFill>
                  <a:srgbClr val="333333"/>
                </a:solidFill>
              </a:rPr>
              <a:t>blog.reidreport.com</a:t>
            </a:r>
            <a:endParaRPr b="1" i="1" sz="2000">
              <a:solidFill>
                <a:srgbClr val="333333"/>
              </a:solidFill>
            </a:endParaRPr>
          </a:p>
          <a:p>
            <a:pPr indent="0" lvl="0" marL="457200" rtl="0" algn="l">
              <a:spcBef>
                <a:spcPts val="1600"/>
              </a:spcBef>
              <a:spcAft>
                <a:spcPts val="0"/>
              </a:spcAft>
              <a:buNone/>
            </a:pPr>
            <a:r>
              <a:rPr b="1" lang="en" sz="2000">
                <a:solidFill>
                  <a:srgbClr val="980000"/>
                </a:solidFill>
                <a:highlight>
                  <a:srgbClr val="FFFFFF"/>
                </a:highlight>
              </a:rPr>
              <a:t>      An Avid Blogger!!!</a:t>
            </a:r>
            <a:endParaRPr b="1" sz="2000">
              <a:solidFill>
                <a:srgbClr val="980000"/>
              </a:solidFill>
              <a:highlight>
                <a:srgbClr val="FFFFFF"/>
              </a:highlight>
            </a:endParaRPr>
          </a:p>
          <a:p>
            <a:pPr indent="0" lvl="0" marL="457200" rtl="0" algn="l">
              <a:spcBef>
                <a:spcPts val="1600"/>
              </a:spcBef>
              <a:spcAft>
                <a:spcPts val="1600"/>
              </a:spcAft>
              <a:buNone/>
            </a:pPr>
            <a:r>
              <a:t/>
            </a:r>
            <a:endParaRPr sz="1600"/>
          </a:p>
        </p:txBody>
      </p:sp>
      <p:sp>
        <p:nvSpPr>
          <p:cNvPr id="87" name="Google Shape;87;p17"/>
          <p:cNvSpPr txBox="1"/>
          <p:nvPr/>
        </p:nvSpPr>
        <p:spPr>
          <a:xfrm>
            <a:off x="311700" y="4703625"/>
            <a:ext cx="8601900" cy="43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4"/>
              </a:rPr>
              <a:t>https://en.wikipedia.org/wiki/Joy_Reid</a:t>
            </a:r>
            <a:endParaRPr/>
          </a:p>
        </p:txBody>
      </p:sp>
      <p:pic>
        <p:nvPicPr>
          <p:cNvPr id="88" name="Google Shape;88;p17"/>
          <p:cNvPicPr preferRelativeResize="0"/>
          <p:nvPr/>
        </p:nvPicPr>
        <p:blipFill>
          <a:blip r:embed="rId5">
            <a:alphaModFix/>
          </a:blip>
          <a:stretch>
            <a:fillRect/>
          </a:stretch>
        </p:blipFill>
        <p:spPr>
          <a:xfrm>
            <a:off x="4411325" y="269225"/>
            <a:ext cx="4318375" cy="4299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idx="1" type="body"/>
          </p:nvPr>
        </p:nvSpPr>
        <p:spPr>
          <a:xfrm>
            <a:off x="311700" y="690925"/>
            <a:ext cx="8520600" cy="41631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1000"/>
              </a:spcBef>
              <a:spcAft>
                <a:spcPts val="0"/>
              </a:spcAft>
              <a:buSzPts val="2000"/>
              <a:buChar char="●"/>
            </a:pPr>
            <a:r>
              <a:rPr lang="en" sz="2000"/>
              <a:t>Active on </a:t>
            </a:r>
            <a:r>
              <a:rPr i="1" lang="en" sz="2000">
                <a:solidFill>
                  <a:srgbClr val="333333"/>
                </a:solidFill>
                <a:highlight>
                  <a:srgbClr val="FFFFFF"/>
                </a:highlight>
              </a:rPr>
              <a:t>blog.reidreport.com</a:t>
            </a:r>
            <a:r>
              <a:rPr lang="en" sz="2000">
                <a:solidFill>
                  <a:srgbClr val="333333"/>
                </a:solidFill>
                <a:highlight>
                  <a:srgbClr val="FFFFFF"/>
                </a:highlight>
              </a:rPr>
              <a:t> since year 2005.</a:t>
            </a:r>
            <a:endParaRPr sz="2000">
              <a:solidFill>
                <a:srgbClr val="333333"/>
              </a:solidFill>
              <a:highlight>
                <a:srgbClr val="FFFFFF"/>
              </a:highlight>
            </a:endParaRPr>
          </a:p>
          <a:p>
            <a:pPr indent="-355600" lvl="0" marL="457200" rtl="0" algn="l">
              <a:lnSpc>
                <a:spcPct val="150000"/>
              </a:lnSpc>
              <a:spcBef>
                <a:spcPts val="0"/>
              </a:spcBef>
              <a:spcAft>
                <a:spcPts val="0"/>
              </a:spcAft>
              <a:buSzPts val="2000"/>
              <a:buChar char="●"/>
            </a:pPr>
            <a:r>
              <a:rPr lang="en" sz="2000">
                <a:solidFill>
                  <a:srgbClr val="333333"/>
                </a:solidFill>
                <a:highlight>
                  <a:srgbClr val="FFFFFF"/>
                </a:highlight>
              </a:rPr>
              <a:t>Made series of homophobic comments on Former </a:t>
            </a:r>
            <a:r>
              <a:rPr lang="en" sz="2000">
                <a:solidFill>
                  <a:srgbClr val="2A2A2A"/>
                </a:solidFill>
                <a:highlight>
                  <a:srgbClr val="FFFFFF"/>
                </a:highlight>
              </a:rPr>
              <a:t>Gov. </a:t>
            </a:r>
            <a:r>
              <a:rPr i="1" lang="en" sz="2000">
                <a:solidFill>
                  <a:srgbClr val="2A2A2A"/>
                </a:solidFill>
                <a:highlight>
                  <a:srgbClr val="FFFFFF"/>
                </a:highlight>
              </a:rPr>
              <a:t>Charlie Crist</a:t>
            </a:r>
            <a:r>
              <a:rPr lang="en" sz="2000">
                <a:solidFill>
                  <a:srgbClr val="2A2A2A"/>
                </a:solidFill>
                <a:highlight>
                  <a:srgbClr val="FFFFFF"/>
                </a:highlight>
              </a:rPr>
              <a:t> of Florida.</a:t>
            </a:r>
            <a:endParaRPr sz="2000">
              <a:solidFill>
                <a:srgbClr val="2A2A2A"/>
              </a:solidFill>
              <a:highlight>
                <a:srgbClr val="FFFFFF"/>
              </a:highlight>
            </a:endParaRPr>
          </a:p>
          <a:p>
            <a:pPr indent="-355600" lvl="0" marL="457200" rtl="0" algn="l">
              <a:lnSpc>
                <a:spcPct val="150000"/>
              </a:lnSpc>
              <a:spcBef>
                <a:spcPts val="0"/>
              </a:spcBef>
              <a:spcAft>
                <a:spcPts val="0"/>
              </a:spcAft>
              <a:buClr>
                <a:srgbClr val="2A2A2A"/>
              </a:buClr>
              <a:buSzPts val="2000"/>
              <a:buChar char="●"/>
            </a:pPr>
            <a:r>
              <a:rPr lang="en" sz="2000">
                <a:solidFill>
                  <a:srgbClr val="2A2A2A"/>
                </a:solidFill>
                <a:highlight>
                  <a:srgbClr val="FFFFFF"/>
                </a:highlight>
              </a:rPr>
              <a:t>Later, decided to take down the blog posts caring for the consequences.</a:t>
            </a:r>
            <a:endParaRPr sz="2000">
              <a:solidFill>
                <a:srgbClr val="2A2A2A"/>
              </a:solidFill>
              <a:highlight>
                <a:srgbClr val="FFFFFF"/>
              </a:highlight>
            </a:endParaRPr>
          </a:p>
          <a:p>
            <a:pPr indent="-355600" lvl="0" marL="457200" rtl="0" algn="l">
              <a:lnSpc>
                <a:spcPct val="150000"/>
              </a:lnSpc>
              <a:spcBef>
                <a:spcPts val="0"/>
              </a:spcBef>
              <a:spcAft>
                <a:spcPts val="0"/>
              </a:spcAft>
              <a:buClr>
                <a:srgbClr val="2A2A2A"/>
              </a:buClr>
              <a:buSzPts val="2000"/>
              <a:buChar char="●"/>
            </a:pPr>
            <a:r>
              <a:rPr lang="en" sz="2000">
                <a:solidFill>
                  <a:srgbClr val="2A2A2A"/>
                </a:solidFill>
                <a:highlight>
                  <a:srgbClr val="FFFFFF"/>
                </a:highlight>
              </a:rPr>
              <a:t>12/2017 - Approach Internet Archive, complaining the blog/archive records for being hacked.</a:t>
            </a:r>
            <a:endParaRPr sz="2000">
              <a:solidFill>
                <a:srgbClr val="2A2A2A"/>
              </a:solidFill>
              <a:highlight>
                <a:srgbClr val="FFFFFF"/>
              </a:highlight>
            </a:endParaRPr>
          </a:p>
          <a:p>
            <a:pPr indent="0" lvl="0" marL="457200" rtl="0" algn="l">
              <a:spcBef>
                <a:spcPts val="0"/>
              </a:spcBef>
              <a:spcAft>
                <a:spcPts val="0"/>
              </a:spcAft>
              <a:buNone/>
            </a:pPr>
            <a:r>
              <a:t/>
            </a:r>
            <a:endParaRPr sz="2300">
              <a:solidFill>
                <a:srgbClr val="2A2A2A"/>
              </a:solidFill>
              <a:highlight>
                <a:srgbClr val="FFFFFF"/>
              </a:highlight>
            </a:endParaRPr>
          </a:p>
          <a:p>
            <a:pPr indent="0" lvl="0" marL="457200" rtl="0" algn="l">
              <a:spcBef>
                <a:spcPts val="1600"/>
              </a:spcBef>
              <a:spcAft>
                <a:spcPts val="1600"/>
              </a:spcAft>
              <a:buNone/>
            </a:pPr>
            <a:r>
              <a:t/>
            </a:r>
            <a:endParaRPr sz="2300">
              <a:solidFill>
                <a:srgbClr val="2A2A2A"/>
              </a:solidFill>
              <a:highlight>
                <a:srgbClr val="FFFFFF"/>
              </a:highlight>
            </a:endParaRPr>
          </a:p>
        </p:txBody>
      </p:sp>
      <p:sp>
        <p:nvSpPr>
          <p:cNvPr id="94" name="Google Shape;94;p18"/>
          <p:cNvSpPr txBox="1"/>
          <p:nvPr/>
        </p:nvSpPr>
        <p:spPr>
          <a:xfrm>
            <a:off x="515450" y="4507425"/>
            <a:ext cx="8115600" cy="5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https://ws-dl.blogspot.com/2018/04/2018-04-24-why-we-need-multiple-web.html</a:t>
            </a:r>
            <a:endParaRPr sz="1200"/>
          </a:p>
        </p:txBody>
      </p:sp>
      <p:sp>
        <p:nvSpPr>
          <p:cNvPr id="95" name="Google Shape;95;p18"/>
          <p:cNvSpPr txBox="1"/>
          <p:nvPr/>
        </p:nvSpPr>
        <p:spPr>
          <a:xfrm>
            <a:off x="361925" y="0"/>
            <a:ext cx="63171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2000">
                <a:solidFill>
                  <a:schemeClr val="dk1"/>
                </a:solidFill>
                <a:highlight>
                  <a:schemeClr val="lt1"/>
                </a:highlight>
              </a:rPr>
              <a:t>Joy Reid</a:t>
            </a:r>
            <a:r>
              <a:rPr b="1" i="1" lang="en" sz="2000">
                <a:solidFill>
                  <a:srgbClr val="333333"/>
                </a:solidFill>
                <a:highlight>
                  <a:schemeClr val="lt1"/>
                </a:highlight>
              </a:rPr>
              <a:t> </a:t>
            </a:r>
            <a:r>
              <a:rPr b="1" lang="en" sz="2000">
                <a:solidFill>
                  <a:srgbClr val="333333"/>
                </a:solidFill>
                <a:highlight>
                  <a:schemeClr val="lt1"/>
                </a:highlight>
              </a:rPr>
              <a:t>Saga</a:t>
            </a:r>
            <a:r>
              <a:rPr b="1" i="1" lang="en" sz="2800">
                <a:solidFill>
                  <a:schemeClr val="dk1"/>
                </a:solidFill>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nvSpPr>
        <p:spPr>
          <a:xfrm>
            <a:off x="256875" y="0"/>
            <a:ext cx="85206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   </a:t>
            </a:r>
            <a:r>
              <a:rPr b="1" lang="en" sz="1800"/>
              <a:t>Internet archive denies the hacking and keeps blog’s record active!!!</a:t>
            </a:r>
            <a:endParaRPr b="1" sz="1800"/>
          </a:p>
        </p:txBody>
      </p:sp>
      <p:pic>
        <p:nvPicPr>
          <p:cNvPr id="101" name="Google Shape;101;p19"/>
          <p:cNvPicPr preferRelativeResize="0"/>
          <p:nvPr/>
        </p:nvPicPr>
        <p:blipFill>
          <a:blip r:embed="rId3">
            <a:alphaModFix/>
          </a:blip>
          <a:stretch>
            <a:fillRect/>
          </a:stretch>
        </p:blipFill>
        <p:spPr>
          <a:xfrm>
            <a:off x="585075" y="554700"/>
            <a:ext cx="6664655" cy="4298999"/>
          </a:xfrm>
          <a:prstGeom prst="rect">
            <a:avLst/>
          </a:prstGeom>
          <a:noFill/>
          <a:ln>
            <a:noFill/>
          </a:ln>
        </p:spPr>
      </p:pic>
      <p:sp>
        <p:nvSpPr>
          <p:cNvPr id="102" name="Google Shape;102;p19"/>
          <p:cNvSpPr txBox="1"/>
          <p:nvPr/>
        </p:nvSpPr>
        <p:spPr>
          <a:xfrm>
            <a:off x="636075" y="4853700"/>
            <a:ext cx="7194300" cy="2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4"/>
              </a:rPr>
              <a:t>http://blog.archive.org/2018/04/24/addressing-recent-claims-of-manipulated-blog-posts-in-the-wayback-machine/</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nvSpPr>
        <p:spPr>
          <a:xfrm>
            <a:off x="460600" y="54825"/>
            <a:ext cx="83679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First copy of the blog at Internet Archive - 03/11/2005  &amp;&amp; 13 archived records (in total)</a:t>
            </a:r>
            <a:endParaRPr b="1"/>
          </a:p>
        </p:txBody>
      </p:sp>
      <p:pic>
        <p:nvPicPr>
          <p:cNvPr id="108" name="Google Shape;108;p20"/>
          <p:cNvPicPr preferRelativeResize="0"/>
          <p:nvPr/>
        </p:nvPicPr>
        <p:blipFill>
          <a:blip r:embed="rId3">
            <a:alphaModFix/>
          </a:blip>
          <a:stretch>
            <a:fillRect/>
          </a:stretch>
        </p:blipFill>
        <p:spPr>
          <a:xfrm>
            <a:off x="152400" y="471525"/>
            <a:ext cx="8857601" cy="451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Exclusion of robots.txt...</a:t>
            </a:r>
            <a:endParaRPr/>
          </a:p>
        </p:txBody>
      </p:sp>
      <p:sp>
        <p:nvSpPr>
          <p:cNvPr id="114" name="Google Shape;11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lang="en" sz="1600"/>
              <a:t>Request for excluding the robots.txt on live blog, which prevents  “</a:t>
            </a:r>
            <a:r>
              <a:rPr lang="en" sz="1600"/>
              <a:t>i</a:t>
            </a:r>
            <a:r>
              <a:rPr lang="en" sz="1600"/>
              <a:t>a_archiver” , a crawler from Internet Archive. </a:t>
            </a:r>
            <a:endParaRPr sz="1600"/>
          </a:p>
          <a:p>
            <a:pPr indent="-330200" lvl="0" marL="457200" rtl="0" algn="l">
              <a:spcBef>
                <a:spcPts val="1600"/>
              </a:spcBef>
              <a:spcAft>
                <a:spcPts val="0"/>
              </a:spcAft>
              <a:buSzPts val="1600"/>
              <a:buChar char="●"/>
            </a:pPr>
            <a:r>
              <a:rPr lang="en" sz="1600"/>
              <a:t>So no more archiving of “blog.reidreport.com”...!</a:t>
            </a:r>
            <a:endParaRPr sz="1600"/>
          </a:p>
          <a:p>
            <a:pPr indent="0" lvl="0" marL="457200" rtl="0" algn="l">
              <a:spcBef>
                <a:spcPts val="1600"/>
              </a:spcBef>
              <a:spcAft>
                <a:spcPts val="0"/>
              </a:spcAft>
              <a:buNone/>
            </a:pPr>
            <a:r>
              <a:rPr lang="en" sz="1600"/>
              <a:t>Levels of exclusion on robots.txt:</a:t>
            </a:r>
            <a:endParaRPr sz="1600"/>
          </a:p>
          <a:p>
            <a:pPr indent="-330200" lvl="0" marL="457200" rtl="0" algn="l">
              <a:spcBef>
                <a:spcPts val="1600"/>
              </a:spcBef>
              <a:spcAft>
                <a:spcPts val="0"/>
              </a:spcAft>
              <a:buSzPts val="1600"/>
              <a:buChar char="●"/>
            </a:pPr>
            <a:r>
              <a:rPr lang="en" sz="1600"/>
              <a:t>02/16/2018 - blocked admin section of wordpress</a:t>
            </a:r>
            <a:endParaRPr sz="1600"/>
          </a:p>
          <a:p>
            <a:pPr indent="-330200" lvl="0" marL="457200" rtl="0" algn="l">
              <a:spcBef>
                <a:spcPts val="0"/>
              </a:spcBef>
              <a:spcAft>
                <a:spcPts val="0"/>
              </a:spcAft>
              <a:buSzPts val="1600"/>
              <a:buChar char="●"/>
            </a:pPr>
            <a:r>
              <a:rPr lang="en" sz="1600"/>
              <a:t>02/21/2018 - blocked all the robots.</a:t>
            </a:r>
            <a:endParaRPr sz="1600"/>
          </a:p>
          <a:p>
            <a:pPr indent="-330200" lvl="0" marL="457200" rtl="0" algn="l">
              <a:spcBef>
                <a:spcPts val="0"/>
              </a:spcBef>
              <a:spcAft>
                <a:spcPts val="0"/>
              </a:spcAft>
              <a:buSzPts val="1600"/>
              <a:buChar char="●"/>
            </a:pPr>
            <a:r>
              <a:rPr lang="en" sz="1600"/>
              <a:t>04/24/2018 - blocking only “ia_archiver”..!!</a:t>
            </a:r>
            <a:endParaRPr sz="1600"/>
          </a:p>
        </p:txBody>
      </p:sp>
      <p:sp>
        <p:nvSpPr>
          <p:cNvPr id="115" name="Google Shape;115;p21"/>
          <p:cNvSpPr txBox="1"/>
          <p:nvPr/>
        </p:nvSpPr>
        <p:spPr>
          <a:xfrm>
            <a:off x="559325" y="4233250"/>
            <a:ext cx="6832500" cy="48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https://ws-dl.blogspot.com/2018/04/2018-04-24-why-we-need-multiple-web.html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